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61" r:id="rId2"/>
    <p:sldId id="963" r:id="rId3"/>
    <p:sldId id="964" r:id="rId4"/>
    <p:sldId id="967" r:id="rId5"/>
    <p:sldId id="969" r:id="rId6"/>
    <p:sldId id="1429" r:id="rId7"/>
    <p:sldId id="1430" r:id="rId8"/>
    <p:sldId id="1432" r:id="rId9"/>
    <p:sldId id="1433" r:id="rId10"/>
    <p:sldId id="1434" r:id="rId11"/>
    <p:sldId id="965" r:id="rId12"/>
    <p:sldId id="894" r:id="rId13"/>
    <p:sldId id="895" r:id="rId14"/>
    <p:sldId id="966" r:id="rId15"/>
    <p:sldId id="92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thanam, Ganesh R [E CPE]" initials="SGR[C" lastIdx="4" clrIdx="0"/>
  <p:cmAuthor id="2" name="Suraj Kothari" initials="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FFC000"/>
    <a:srgbClr val="41FF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6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984" y="16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08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40F43-561E-4C4C-8F09-FE70B5DACE57}" type="datetimeFigureOut">
              <a:rPr lang="en-US" smtClean="0"/>
              <a:t>1/26/22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4D781F-70AF-8A4C-8A8B-3CA2E5E63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0918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tiff>
</file>

<file path=ppt/media/image2.png>
</file>

<file path=ppt/media/image3.jpg>
</file>

<file path=ppt/media/image4.png>
</file>

<file path=ppt/media/image5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6C51E2-AC65-4FBA-968F-FA7F4B5D37A7}" type="datetimeFigureOut">
              <a:rPr lang="en-US" smtClean="0"/>
              <a:t>1/26/22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D912E5-47C8-412D-B860-C77C24406D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1919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92841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Detecting zero-day unseen exploits is like looking for a needle in a haystack  not knowing what the needle looks like. The obscure triggers create a roadblock for dynamic analysis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D912E5-47C8-412D-B860-C77C24406DF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47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182" indent="0" algn="ctr">
              <a:buNone/>
              <a:defRPr sz="2000"/>
            </a:lvl2pPr>
            <a:lvl3pPr marL="914364" indent="0" algn="ctr">
              <a:buNone/>
              <a:defRPr sz="1800"/>
            </a:lvl3pPr>
            <a:lvl4pPr marL="1371545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2" indent="0" algn="ctr">
              <a:buNone/>
              <a:defRPr sz="1600"/>
            </a:lvl8pPr>
            <a:lvl9pPr marL="3657454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430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154890" y="1175657"/>
            <a:ext cx="11657803" cy="49135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609600" marR="0" lvl="0" indent="-508000" algn="l" rtl="0">
              <a:lnSpc>
                <a:spcPct val="90000"/>
              </a:lnSpc>
              <a:spcBef>
                <a:spcPts val="106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 panose="02070309020205020404" pitchFamily="49" charset="0"/>
              <a:buChar char="o"/>
              <a:defRPr sz="2800" b="0" i="0" u="none" strike="noStrike" cap="none">
                <a:solidFill>
                  <a:schemeClr val="dk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Arial" charset="0"/>
                <a:sym typeface="Arial" charset="0"/>
              </a:defRPr>
            </a:lvl1pPr>
            <a:lvl2pPr marL="1168400" marR="0" lvl="1" indent="-457200" algn="l" rtl="0">
              <a:lnSpc>
                <a:spcPct val="90000"/>
              </a:lnSpc>
              <a:spcBef>
                <a:spcPts val="106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 Light" panose="020F0302020204030204" pitchFamily="34" charset="0"/>
              <a:buChar char="⁻"/>
              <a:defRPr sz="2400" b="0" i="0" u="none" strike="noStrike" cap="none">
                <a:solidFill>
                  <a:schemeClr val="tx1"/>
                </a:solidFill>
                <a:latin typeface="+mj-lt"/>
                <a:ea typeface="Arial" charset="0"/>
                <a:cs typeface="Arial" charset="0"/>
                <a:sym typeface="Arial" charset="0"/>
              </a:defRPr>
            </a:lvl2pPr>
            <a:lvl3pPr marL="1544955" marR="0" lvl="2" indent="-342900" algn="l" rtl="0">
              <a:lnSpc>
                <a:spcPct val="100000"/>
              </a:lnSpc>
              <a:spcBef>
                <a:spcPts val="665"/>
              </a:spcBef>
              <a:spcAft>
                <a:spcPts val="0"/>
              </a:spcAft>
              <a:buClr>
                <a:srgbClr val="CE1126"/>
              </a:buClr>
              <a:buSzPct val="60000"/>
              <a:buFont typeface="Arial" charset="0"/>
              <a:buChar char="•"/>
              <a:defRPr sz="2200" b="0" i="0" u="none" strike="noStrike" cap="none">
                <a:solidFill>
                  <a:schemeClr val="tx1"/>
                </a:solidFill>
                <a:latin typeface="+mj-lt"/>
                <a:ea typeface="Arial" charset="0"/>
                <a:cs typeface="Arial" charset="0"/>
                <a:sym typeface="Arial" charset="0"/>
              </a:defRPr>
            </a:lvl3pPr>
            <a:lvl4pPr marL="1710055" marR="0" lvl="3" indent="-17145" algn="l" rtl="0">
              <a:lnSpc>
                <a:spcPct val="100000"/>
              </a:lnSpc>
              <a:spcBef>
                <a:spcPts val="535"/>
              </a:spcBef>
              <a:spcAft>
                <a:spcPts val="0"/>
              </a:spcAft>
              <a:buClr>
                <a:srgbClr val="CE1126"/>
              </a:buClr>
              <a:buSzPct val="67000"/>
              <a:buFont typeface="Arial" charset="0"/>
              <a:buChar char="o"/>
              <a:defRPr sz="2400" b="1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marL="2218055" marR="0" lvl="4" indent="-33655" algn="l" rtl="0">
              <a:lnSpc>
                <a:spcPct val="100000"/>
              </a:lnSpc>
              <a:spcBef>
                <a:spcPts val="535"/>
              </a:spcBef>
              <a:spcAft>
                <a:spcPts val="0"/>
              </a:spcAft>
              <a:buClr>
                <a:srgbClr val="CE1126"/>
              </a:buClr>
              <a:buSzPct val="71000"/>
              <a:buFont typeface="Arial" charset="0"/>
              <a:buChar char="➢"/>
              <a:defRPr sz="2265" b="1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marL="2726055" marR="0" lvl="5" indent="-33655" algn="l" rtl="0">
              <a:lnSpc>
                <a:spcPct val="100000"/>
              </a:lnSpc>
              <a:spcBef>
                <a:spcPts val="535"/>
              </a:spcBef>
              <a:spcAft>
                <a:spcPts val="0"/>
              </a:spcAft>
              <a:buClr>
                <a:srgbClr val="CE1126"/>
              </a:buClr>
              <a:buSzPct val="71000"/>
              <a:buFont typeface="Arial" charset="0"/>
              <a:buChar char="➢"/>
              <a:defRPr sz="2265" b="1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marL="3234055" marR="0" lvl="6" indent="-50800" algn="l" rtl="0">
              <a:lnSpc>
                <a:spcPct val="100000"/>
              </a:lnSpc>
              <a:spcBef>
                <a:spcPts val="535"/>
              </a:spcBef>
              <a:spcAft>
                <a:spcPts val="0"/>
              </a:spcAft>
              <a:buClr>
                <a:srgbClr val="CE1126"/>
              </a:buClr>
              <a:buSzPct val="71000"/>
              <a:buFont typeface="Arial" charset="0"/>
              <a:buChar char="➢"/>
              <a:defRPr sz="2265" b="1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marL="3725545" marR="0" lvl="7" indent="-33655" algn="l" rtl="0">
              <a:lnSpc>
                <a:spcPct val="100000"/>
              </a:lnSpc>
              <a:spcBef>
                <a:spcPts val="535"/>
              </a:spcBef>
              <a:spcAft>
                <a:spcPts val="0"/>
              </a:spcAft>
              <a:buClr>
                <a:srgbClr val="CE1126"/>
              </a:buClr>
              <a:buSzPct val="71000"/>
              <a:buFont typeface="Arial" charset="0"/>
              <a:buChar char="➢"/>
              <a:defRPr sz="2265" b="1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marL="4233545" marR="0" lvl="8" indent="-33655" algn="l" rtl="0">
              <a:lnSpc>
                <a:spcPct val="100000"/>
              </a:lnSpc>
              <a:spcBef>
                <a:spcPts val="535"/>
              </a:spcBef>
              <a:spcAft>
                <a:spcPts val="0"/>
              </a:spcAft>
              <a:buClr>
                <a:srgbClr val="CE1126"/>
              </a:buClr>
              <a:buSzPct val="71000"/>
              <a:buFont typeface="Arial" charset="0"/>
              <a:buChar char="➢"/>
              <a:defRPr sz="2265" b="1" i="0" u="none" strike="noStrike" cap="none">
                <a:solidFill>
                  <a:schemeClr val="dk1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  <a:endParaRPr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4890" y="21089"/>
            <a:ext cx="11616267" cy="1014868"/>
          </a:xfrm>
          <a:prstGeom prst="rect">
            <a:avLst/>
          </a:prstGeom>
        </p:spPr>
        <p:txBody>
          <a:bodyPr anchor="ctr"/>
          <a:lstStyle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3600" b="1" i="0" u="none" strike="noStrike" cap="none" dirty="0">
                <a:solidFill>
                  <a:srgbClr val="FF0000"/>
                </a:solidFill>
                <a:latin typeface="Calibri Light" panose="020F0302020204030204" pitchFamily="34" charset="0"/>
                <a:ea typeface="Arial" charset="0"/>
                <a:cs typeface="Arial" charset="0"/>
                <a:sym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91424" y="643105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80" b="1">
                <a:solidFill>
                  <a:schemeClr val="bg1"/>
                </a:solidFill>
              </a:defRPr>
            </a:lvl1pPr>
          </a:lstStyle>
          <a:p>
            <a:fld id="{030B3B20-CC52-4CD8-891A-1FEA1205BD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914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83338"/>
            <a:ext cx="12192000" cy="47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2" name="Rectangle 3"/>
          <p:cNvSpPr>
            <a:spLocks/>
          </p:cNvSpPr>
          <p:nvPr userDrawn="1"/>
        </p:nvSpPr>
        <p:spPr bwMode="auto">
          <a:xfrm>
            <a:off x="9743135" y="6438900"/>
            <a:ext cx="231140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34290" tIns="34290" rIns="34290" bIns="34290"/>
          <a:lstStyle/>
          <a:p>
            <a:pPr algn="r"/>
            <a:r>
              <a:rPr lang="en-US" sz="1320" b="1" dirty="0">
                <a:solidFill>
                  <a:srgbClr val="F2BF49"/>
                </a:solidFill>
                <a:latin typeface="Arial" pitchFamily="34" charset="0"/>
                <a:ea typeface="MS PGothic" pitchFamily="34" charset="-128"/>
                <a:sym typeface="Arial" pitchFamily="34" charset="0"/>
              </a:rPr>
              <a:t>learn</a:t>
            </a:r>
            <a:r>
              <a:rPr lang="en-US" sz="1320" dirty="0">
                <a:solidFill>
                  <a:srgbClr val="FFFFFF"/>
                </a:solidFill>
                <a:latin typeface="Arial" pitchFamily="34" charset="0"/>
                <a:ea typeface="MS PGothic" pitchFamily="34" charset="-128"/>
                <a:sym typeface="Arial" pitchFamily="34" charset="0"/>
              </a:rPr>
              <a:t> invent impact</a:t>
            </a:r>
          </a:p>
        </p:txBody>
      </p:sp>
      <p:pic>
        <p:nvPicPr>
          <p:cNvPr id="13" name="Picture 4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95" y="6435725"/>
            <a:ext cx="3536951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rnd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91424" y="643105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680" b="1">
                <a:solidFill>
                  <a:schemeClr val="bg1"/>
                </a:solidFill>
              </a:defRPr>
            </a:lvl1pPr>
          </a:lstStyle>
          <a:p>
            <a:fld id="{030B3B20-CC52-4CD8-891A-1FEA1205B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5" b="0" i="0" u="none" strike="noStrike" cap="none">
          <a:solidFill>
            <a:srgbClr val="000000"/>
          </a:solidFill>
          <a:latin typeface="Arial" charset="0"/>
          <a:ea typeface="Arial" charset="0"/>
          <a:cs typeface="Arial" charset="0"/>
          <a:sym typeface="Arial" charset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Shape 20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12192000" cy="169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Shape 20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6718" y="480057"/>
            <a:ext cx="4489135" cy="537208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/>
          <p:nvPr/>
        </p:nvSpPr>
        <p:spPr>
          <a:xfrm>
            <a:off x="431981" y="1291589"/>
            <a:ext cx="2773999" cy="239999"/>
          </a:xfrm>
          <a:prstGeom prst="rect">
            <a:avLst/>
          </a:prstGeom>
          <a:noFill/>
          <a:ln>
            <a:noFill/>
          </a:ln>
        </p:spPr>
        <p:txBody>
          <a:bodyPr lIns="41899" tIns="41899" rIns="41899" bIns="41899" anchor="t" anchorCtr="0">
            <a:noAutofit/>
          </a:bodyPr>
          <a:lstStyle/>
          <a:p>
            <a:pPr>
              <a:buClr>
                <a:srgbClr val="F2BF49"/>
              </a:buClr>
              <a:buSzPct val="25000"/>
            </a:pPr>
            <a:r>
              <a:rPr lang="en-US" sz="1300" b="1">
                <a:solidFill>
                  <a:srgbClr val="F2BF49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learn</a:t>
            </a:r>
            <a:r>
              <a:rPr lang="en-US" sz="1300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 invent impact</a:t>
            </a:r>
          </a:p>
        </p:txBody>
      </p:sp>
      <p:sp>
        <p:nvSpPr>
          <p:cNvPr id="204" name="Shape 204"/>
          <p:cNvSpPr txBox="1"/>
          <p:nvPr/>
        </p:nvSpPr>
        <p:spPr>
          <a:xfrm>
            <a:off x="523029" y="5494823"/>
            <a:ext cx="11121980" cy="807528"/>
          </a:xfrm>
          <a:prstGeom prst="rect">
            <a:avLst/>
          </a:prstGeom>
          <a:noFill/>
          <a:ln>
            <a:noFill/>
          </a:ln>
        </p:spPr>
        <p:txBody>
          <a:bodyPr lIns="41899" tIns="41899" rIns="41899" bIns="41899" anchor="ctr" anchorCtr="0">
            <a:noAutofit/>
          </a:bodyPr>
          <a:lstStyle/>
          <a:p>
            <a:pPr>
              <a:buClr>
                <a:srgbClr val="000000"/>
              </a:buClr>
              <a:buSzPct val="25000"/>
            </a:pPr>
            <a:r>
              <a:rPr lang="en-US" sz="1600" b="1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Acknowledgement</a:t>
            </a:r>
            <a:r>
              <a:rPr lang="en-US" sz="1600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: </a:t>
            </a:r>
            <a:r>
              <a:rPr lang="en-US" sz="1600" b="1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Team members at Iowa State University and EnSoft, DARPA contracts </a:t>
            </a:r>
            <a:r>
              <a:rPr lang="en-US" sz="1600" b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FA8750-12</a:t>
            </a:r>
            <a:r>
              <a:rPr lang="en-US" sz="1600" b="1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-2-0126 &amp; FA8750-15-2-0080</a:t>
            </a:r>
            <a:endParaRPr lang="en-US" sz="1600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205" name="Shape 205"/>
          <p:cNvSpPr txBox="1"/>
          <p:nvPr/>
        </p:nvSpPr>
        <p:spPr>
          <a:xfrm>
            <a:off x="516796" y="3642955"/>
            <a:ext cx="10972800" cy="2009700"/>
          </a:xfrm>
          <a:prstGeom prst="rect">
            <a:avLst/>
          </a:prstGeom>
          <a:noFill/>
          <a:ln>
            <a:noFill/>
          </a:ln>
        </p:spPr>
        <p:txBody>
          <a:bodyPr lIns="41899" tIns="41899" rIns="41899" bIns="41899" anchor="ctr" anchorCtr="0">
            <a:noAutofit/>
          </a:bodyPr>
          <a:lstStyle/>
          <a:p>
            <a:pPr>
              <a:buClr>
                <a:srgbClr val="000000"/>
              </a:buClr>
              <a:buSzPct val="25000"/>
            </a:pPr>
            <a:r>
              <a:rPr lang="en-US" sz="2400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Suresh C. Kothari</a:t>
            </a:r>
          </a:p>
          <a:p>
            <a:pPr>
              <a:buClr>
                <a:srgbClr val="000000"/>
              </a:buClr>
              <a:buSzPct val="25000"/>
            </a:pPr>
            <a:r>
              <a:rPr lang="en-US" sz="2400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Richardson Professor, Department of Electrical and Computer Engineering</a:t>
            </a:r>
          </a:p>
          <a:p>
            <a:pPr>
              <a:buClr>
                <a:srgbClr val="000000"/>
              </a:buClr>
              <a:buSzPct val="25000"/>
            </a:pPr>
            <a:r>
              <a:rPr lang="en-US" sz="2400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President &amp; Founder EnSoft Corp. </a:t>
            </a:r>
          </a:p>
          <a:p>
            <a:pPr>
              <a:buClr>
                <a:srgbClr val="000000"/>
              </a:buClr>
              <a:buSzPct val="25000"/>
            </a:pPr>
            <a:endParaRPr lang="en-US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Shape 199"/>
          <p:cNvSpPr txBox="1"/>
          <p:nvPr/>
        </p:nvSpPr>
        <p:spPr>
          <a:xfrm>
            <a:off x="370273" y="2011645"/>
            <a:ext cx="11561154" cy="1552879"/>
          </a:xfrm>
          <a:prstGeom prst="rect">
            <a:avLst/>
          </a:prstGeom>
          <a:noFill/>
          <a:ln>
            <a:noFill/>
          </a:ln>
        </p:spPr>
        <p:txBody>
          <a:bodyPr lIns="41899" tIns="41899" rIns="41899" bIns="41899" anchor="b" anchorCtr="0">
            <a:noAutofit/>
          </a:bodyPr>
          <a:lstStyle/>
          <a:p>
            <a:pPr algn="ctr">
              <a:buClr>
                <a:srgbClr val="CE1126"/>
              </a:buClr>
              <a:buSzPct val="25000"/>
            </a:pPr>
            <a:r>
              <a:rPr lang="en-US" sz="3600" dirty="0">
                <a:ea typeface="Arial"/>
                <a:cs typeface="Arial"/>
                <a:sym typeface="Arial"/>
              </a:rPr>
              <a:t>Software Vulnerabilities, Analysis, </a:t>
            </a:r>
            <a:r>
              <a:rPr lang="en-US" sz="3600">
                <a:ea typeface="Arial"/>
                <a:cs typeface="Arial"/>
                <a:sym typeface="Arial"/>
              </a:rPr>
              <a:t>and Verification</a:t>
            </a:r>
          </a:p>
          <a:p>
            <a:pPr algn="ctr">
              <a:buClr>
                <a:srgbClr val="CE1126"/>
              </a:buClr>
              <a:buSzPct val="25000"/>
            </a:pPr>
            <a:r>
              <a:rPr lang="en-US" sz="3600">
                <a:ea typeface="Arial"/>
                <a:cs typeface="Arial"/>
                <a:sym typeface="Arial"/>
              </a:rPr>
              <a:t>Basics </a:t>
            </a:r>
            <a:r>
              <a:rPr lang="en-US" sz="3600" dirty="0">
                <a:ea typeface="Arial"/>
                <a:cs typeface="Arial"/>
                <a:sym typeface="Arial"/>
              </a:rPr>
              <a:t>and Terminology  </a:t>
            </a:r>
          </a:p>
        </p:txBody>
      </p:sp>
      <p:pic>
        <p:nvPicPr>
          <p:cNvPr id="8" name="Shape 104">
            <a:extLst>
              <a:ext uri="{FF2B5EF4-FFF2-40B4-BE49-F238E27FC236}">
                <a16:creationId xmlns:a16="http://schemas.microsoft.com/office/drawing/2014/main" id="{032AEFD2-5FF3-FA49-8646-F4BD6E460EB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7501" t="9896" r="8474" b="8065"/>
          <a:stretch/>
        </p:blipFill>
        <p:spPr>
          <a:xfrm>
            <a:off x="10197126" y="76013"/>
            <a:ext cx="1819469" cy="14555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02492865"/>
      </p:ext>
    </p:extLst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96DDB-2C85-244D-9D5A-52CDF2568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1544B6-C82B-684A-9A85-2BCCC39A1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77" y="852325"/>
            <a:ext cx="4680014" cy="43598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863F91-61CF-EE48-AC02-F47DD6812C1F}"/>
              </a:ext>
            </a:extLst>
          </p:cNvPr>
          <p:cNvSpPr txBox="1"/>
          <p:nvPr/>
        </p:nvSpPr>
        <p:spPr>
          <a:xfrm>
            <a:off x="5698327" y="1422181"/>
            <a:ext cx="58340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Property: Division by Zero (DBZ) does not occur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42946-08AC-794E-97E1-B79D26C3B8CA}"/>
              </a:ext>
            </a:extLst>
          </p:cNvPr>
          <p:cNvSpPr txBox="1"/>
          <p:nvPr/>
        </p:nvSpPr>
        <p:spPr>
          <a:xfrm>
            <a:off x="5476879" y="2582614"/>
            <a:ext cx="6348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Software verification can be very hard</a:t>
            </a:r>
          </a:p>
          <a:p>
            <a:endParaRPr lang="en-US" sz="8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Find all possible software behaviors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Show that DBZ holds for each behavior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E10A8B4-5D82-F744-AF77-513ED45237EF}"/>
              </a:ext>
            </a:extLst>
          </p:cNvPr>
          <p:cNvSpPr/>
          <p:nvPr/>
        </p:nvSpPr>
        <p:spPr>
          <a:xfrm>
            <a:off x="5734049" y="428566"/>
            <a:ext cx="583407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Software Verification:  Techniques to show that certain properties hold for all executions of software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5460CEC-C529-A44D-882D-B30788CE529D}"/>
              </a:ext>
            </a:extLst>
          </p:cNvPr>
          <p:cNvGrpSpPr/>
          <p:nvPr/>
        </p:nvGrpSpPr>
        <p:grpSpPr>
          <a:xfrm>
            <a:off x="5586413" y="4100233"/>
            <a:ext cx="5945986" cy="1805980"/>
            <a:chOff x="5586413" y="4100233"/>
            <a:chExt cx="5945986" cy="180598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9295D5F-9725-404B-88C0-9E5A9F1CB9C8}"/>
                </a:ext>
              </a:extLst>
            </p:cNvPr>
            <p:cNvSpPr txBox="1"/>
            <p:nvPr/>
          </p:nvSpPr>
          <p:spPr>
            <a:xfrm>
              <a:off x="5586413" y="4643438"/>
              <a:ext cx="21288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Software Verification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E75A0578-DD20-1248-A8F3-F4628250B2C8}"/>
                </a:ext>
              </a:extLst>
            </p:cNvPr>
            <p:cNvCxnSpPr/>
            <p:nvPr/>
          </p:nvCxnSpPr>
          <p:spPr>
            <a:xfrm flipV="1">
              <a:off x="7829550" y="4514850"/>
              <a:ext cx="785813" cy="27146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73F5F8C-0308-B44F-AAD7-BCD092AB89F0}"/>
                </a:ext>
              </a:extLst>
            </p:cNvPr>
            <p:cNvCxnSpPr>
              <a:cxnSpLocks/>
            </p:cNvCxnSpPr>
            <p:nvPr/>
          </p:nvCxnSpPr>
          <p:spPr>
            <a:xfrm>
              <a:off x="7865272" y="4940745"/>
              <a:ext cx="785813" cy="271463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BBC3EA-48D0-A74E-95C5-4835B7E1D785}"/>
                </a:ext>
              </a:extLst>
            </p:cNvPr>
            <p:cNvSpPr txBox="1"/>
            <p:nvPr/>
          </p:nvSpPr>
          <p:spPr>
            <a:xfrm>
              <a:off x="8693947" y="4982883"/>
              <a:ext cx="28384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Counter example – produce an example of a behavior for which the property fails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4633E84-1425-314C-AF5C-1D5C38B8CC11}"/>
                </a:ext>
              </a:extLst>
            </p:cNvPr>
            <p:cNvSpPr txBox="1"/>
            <p:nvPr/>
          </p:nvSpPr>
          <p:spPr>
            <a:xfrm>
              <a:off x="8729663" y="4100233"/>
              <a:ext cx="21288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Proof that the property holds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942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33D956-CD05-F146-9C8D-B2A957B89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Cybersecurity vs. Safety of Software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8D72DE-C788-134C-818D-A5518E022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DC2B1C-AABF-3441-A701-B36AD67670B9}"/>
              </a:ext>
            </a:extLst>
          </p:cNvPr>
          <p:cNvSpPr txBox="1"/>
          <p:nvPr/>
        </p:nvSpPr>
        <p:spPr>
          <a:xfrm>
            <a:off x="296537" y="1035957"/>
            <a:ext cx="178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Difference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2AEB1D-66D7-0F44-A3DA-0D820057E4D5}"/>
              </a:ext>
            </a:extLst>
          </p:cNvPr>
          <p:cNvSpPr txBox="1"/>
          <p:nvPr/>
        </p:nvSpPr>
        <p:spPr>
          <a:xfrm>
            <a:off x="814790" y="1677634"/>
            <a:ext cx="111825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Cybersecurity</a:t>
            </a:r>
            <a:r>
              <a:rPr lang="en-US" sz="2800" dirty="0"/>
              <a:t>: software failures are caused by an </a:t>
            </a:r>
            <a:r>
              <a:rPr lang="en-US" sz="2800" i="1" dirty="0"/>
              <a:t>input with malicious intent</a:t>
            </a:r>
          </a:p>
          <a:p>
            <a:endParaRPr lang="en-US" sz="800" i="1" dirty="0"/>
          </a:p>
          <a:p>
            <a:r>
              <a:rPr lang="en-US" sz="2800" i="1" dirty="0"/>
              <a:t>Safety of Software Systems</a:t>
            </a:r>
            <a:r>
              <a:rPr lang="en-US" sz="2800" dirty="0"/>
              <a:t>: software failures are due to developer’s error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A8FE0B-F425-1245-B8B4-65861D2F02A8}"/>
              </a:ext>
            </a:extLst>
          </p:cNvPr>
          <p:cNvSpPr txBox="1"/>
          <p:nvPr/>
        </p:nvSpPr>
        <p:spPr>
          <a:xfrm>
            <a:off x="154890" y="3179818"/>
            <a:ext cx="1191959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Similarities whether the case is malicious intent or developer’s error</a:t>
            </a:r>
            <a:r>
              <a:rPr lang="en-US" sz="2800" dirty="0">
                <a:solidFill>
                  <a:srgbClr val="002060"/>
                </a:solidFill>
              </a:rPr>
              <a:t>:</a:t>
            </a:r>
          </a:p>
          <a:p>
            <a:endParaRPr lang="en-US" sz="1000" dirty="0">
              <a:solidFill>
                <a:srgbClr val="002060"/>
              </a:solidFill>
            </a:endParaRP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400" i="1" dirty="0"/>
              <a:t>Trigger of the failure</a:t>
            </a:r>
            <a:r>
              <a:rPr lang="en-US" sz="2400" dirty="0"/>
              <a:t>: in both cases certain inputs create a problem, </a:t>
            </a:r>
            <a:r>
              <a:rPr lang="en-US" sz="2400" i="1" dirty="0"/>
              <a:t>explicit</a:t>
            </a:r>
            <a:r>
              <a:rPr lang="en-US" sz="2400" dirty="0"/>
              <a:t> or </a:t>
            </a:r>
            <a:r>
              <a:rPr lang="en-US" sz="2400" i="1" dirty="0"/>
              <a:t>Implicit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400" i="1" dirty="0"/>
              <a:t>Result of the failure</a:t>
            </a:r>
            <a:r>
              <a:rPr lang="en-US" sz="2400" dirty="0"/>
              <a:t>: in both cases the consequence is a problematic software behavior 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400" i="1" dirty="0"/>
              <a:t>Detecting root causse of the failure</a:t>
            </a:r>
            <a:r>
              <a:rPr lang="en-US" sz="2400" dirty="0"/>
              <a:t>: both cases require similar software analysis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400" i="1" dirty="0"/>
              <a:t>Precaution to avoid the failure</a:t>
            </a:r>
            <a:r>
              <a:rPr lang="en-US" sz="2400" dirty="0"/>
              <a:t>: both cases require software verification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8ED465-CC10-704D-BF8A-77AFD4552BBE}"/>
              </a:ext>
            </a:extLst>
          </p:cNvPr>
          <p:cNvSpPr txBox="1"/>
          <p:nvPr/>
        </p:nvSpPr>
        <p:spPr>
          <a:xfrm>
            <a:off x="1376855" y="5958876"/>
            <a:ext cx="8075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Sometimes, it can be hard to tell whether it is malicious intent or  developer’s error!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F9A6B1-2AD6-5547-BD8F-A54A382841A2}"/>
              </a:ext>
            </a:extLst>
          </p:cNvPr>
          <p:cNvSpPr txBox="1"/>
          <p:nvPr/>
        </p:nvSpPr>
        <p:spPr>
          <a:xfrm>
            <a:off x="1376855" y="5334254"/>
            <a:ext cx="974309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 both cases the root cause amounts to relevant software fragments that produce the problematics behavior for a certain inputs.  A fix involves modifying the relevant fragments and/or add checks to sanitize inputs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366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9729C53-9FCC-2548-A205-FB00FF287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247" y="199178"/>
            <a:ext cx="11616267" cy="880954"/>
          </a:xfrm>
        </p:spPr>
        <p:txBody>
          <a:bodyPr/>
          <a:lstStyle/>
          <a:p>
            <a:r>
              <a:rPr lang="en-US" b="0" dirty="0">
                <a:latin typeface="+mn-lt"/>
              </a:rPr>
              <a:t>Malicious intent or developer’s error?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129BAE-229E-7B43-AB93-D3CFC1F94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91C263-DCCD-064C-83B3-69244524C570}"/>
              </a:ext>
            </a:extLst>
          </p:cNvPr>
          <p:cNvSpPr/>
          <p:nvPr/>
        </p:nvSpPr>
        <p:spPr>
          <a:xfrm>
            <a:off x="5810624" y="2074822"/>
            <a:ext cx="638137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The patch was to fix the Secure Sockets Layer (SSL) which itself was leaky.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D133BC-4F5F-2542-918B-9792F28FBBAD}"/>
              </a:ext>
            </a:extLst>
          </p:cNvPr>
          <p:cNvGrpSpPr/>
          <p:nvPr/>
        </p:nvGrpSpPr>
        <p:grpSpPr>
          <a:xfrm>
            <a:off x="1365746" y="1662932"/>
            <a:ext cx="4189505" cy="2731994"/>
            <a:chOff x="246530" y="2092167"/>
            <a:chExt cx="4189505" cy="273199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A730371-211D-344F-9945-F34DA8A47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530" y="2092167"/>
              <a:ext cx="3934116" cy="248994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4B54D16-70BE-504A-A303-19174A22BABB}"/>
                </a:ext>
              </a:extLst>
            </p:cNvPr>
            <p:cNvSpPr txBox="1"/>
            <p:nvPr/>
          </p:nvSpPr>
          <p:spPr>
            <a:xfrm>
              <a:off x="2770195" y="2096553"/>
              <a:ext cx="1410451" cy="338554"/>
            </a:xfrm>
            <a:prstGeom prst="rect">
              <a:avLst/>
            </a:prstGeom>
            <a:solidFill>
              <a:schemeClr val="accent2">
                <a:lumMod val="10000"/>
                <a:lumOff val="9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sz="1600" b="1" dirty="0"/>
                <a:t>February 2014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30BF1EA-8F50-0F4C-B1A0-B7BA60591D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1647" t="15935" r="31294" b="24052"/>
            <a:stretch/>
          </p:blipFill>
          <p:spPr>
            <a:xfrm>
              <a:off x="3639671" y="3898861"/>
              <a:ext cx="796364" cy="925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6947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E25863-8F04-FF4C-91F3-6A3CDFBED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latin typeface="+mn-lt"/>
              </a:rPr>
              <a:t>Bug or Malware?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01E7E8-CF81-8241-BC52-D7C15494B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E8BAC2-041B-814B-9A1D-30483DA94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667" y="1048951"/>
            <a:ext cx="9484659" cy="48240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614991-477E-6748-877E-712FE9AE7D0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17446" y="2671747"/>
            <a:ext cx="4823759" cy="300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208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3D5778C-90DE-764A-B640-3359D382C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Trigger and Threat 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91D32-F97B-FA4C-834D-B083D72D9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37FB3D-F0F4-0848-A0CC-EFD8659F854D}"/>
              </a:ext>
            </a:extLst>
          </p:cNvPr>
          <p:cNvSpPr txBox="1"/>
          <p:nvPr/>
        </p:nvSpPr>
        <p:spPr>
          <a:xfrm>
            <a:off x="553742" y="1673686"/>
            <a:ext cx="104808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i="1" dirty="0">
                <a:solidFill>
                  <a:srgbClr val="002060"/>
                </a:solidFill>
              </a:rPr>
              <a:t>Explicit Input</a:t>
            </a:r>
            <a:r>
              <a:rPr lang="en-US" sz="2800" dirty="0"/>
              <a:t>: explicitly entered by humans</a:t>
            </a:r>
            <a:endParaRPr lang="en-US" sz="800" dirty="0"/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i="1" dirty="0">
                <a:solidFill>
                  <a:srgbClr val="002060"/>
                </a:solidFill>
              </a:rPr>
              <a:t>Implicit</a:t>
            </a:r>
            <a:r>
              <a:rPr lang="en-US" sz="2800" dirty="0">
                <a:solidFill>
                  <a:srgbClr val="002060"/>
                </a:solidFill>
              </a:rPr>
              <a:t> </a:t>
            </a:r>
            <a:r>
              <a:rPr lang="en-US" sz="2800" i="1" dirty="0">
                <a:solidFill>
                  <a:srgbClr val="002060"/>
                </a:solidFill>
              </a:rPr>
              <a:t>Input</a:t>
            </a:r>
            <a:r>
              <a:rPr lang="en-US" sz="2800" dirty="0"/>
              <a:t>: not explicitly entered, comes from other sources such as configuration, environment, physical events etc.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89C404-16F5-A640-9F6A-C5466E7CD287}"/>
              </a:ext>
            </a:extLst>
          </p:cNvPr>
          <p:cNvSpPr txBox="1"/>
          <p:nvPr/>
        </p:nvSpPr>
        <p:spPr>
          <a:xfrm>
            <a:off x="154890" y="1136679"/>
            <a:ext cx="5486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Triggers</a:t>
            </a:r>
            <a:r>
              <a:rPr lang="en-US" sz="2800" dirty="0"/>
              <a:t> – inputs that cause failures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ED6690-4B39-AD4B-AC6A-7E1A24E0C5CF}"/>
              </a:ext>
            </a:extLst>
          </p:cNvPr>
          <p:cNvSpPr txBox="1"/>
          <p:nvPr/>
        </p:nvSpPr>
        <p:spPr>
          <a:xfrm>
            <a:off x="241188" y="3268726"/>
            <a:ext cx="11403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Threat Modeling:</a:t>
            </a:r>
            <a:r>
              <a:rPr lang="en-US" sz="2800" dirty="0"/>
              <a:t> – the process of imagining triggers and resulting failures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D9B54FB-085F-4D4B-9B73-EE894111C867}"/>
              </a:ext>
            </a:extLst>
          </p:cNvPr>
          <p:cNvGrpSpPr/>
          <p:nvPr/>
        </p:nvGrpSpPr>
        <p:grpSpPr>
          <a:xfrm>
            <a:off x="460088" y="3808866"/>
            <a:ext cx="11311069" cy="523220"/>
            <a:chOff x="744294" y="3795660"/>
            <a:chExt cx="11311069" cy="5232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917177A-1D49-6F49-8A00-2FAF623594C7}"/>
                </a:ext>
              </a:extLst>
            </p:cNvPr>
            <p:cNvSpPr txBox="1"/>
            <p:nvPr/>
          </p:nvSpPr>
          <p:spPr>
            <a:xfrm>
              <a:off x="744294" y="3795660"/>
              <a:ext cx="152518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i="1" dirty="0"/>
                <a:t>Attacker</a:t>
              </a:r>
              <a:endParaRPr lang="en-US" sz="2800" dirty="0"/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C1068694-7310-0640-A118-67964F4D00C9}"/>
                </a:ext>
              </a:extLst>
            </p:cNvPr>
            <p:cNvSpPr/>
            <p:nvPr/>
          </p:nvSpPr>
          <p:spPr>
            <a:xfrm>
              <a:off x="2269475" y="3952609"/>
              <a:ext cx="242371" cy="20932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74A1783-C066-BC4B-92AA-6A31BF042F48}"/>
                </a:ext>
              </a:extLst>
            </p:cNvPr>
            <p:cNvSpPr txBox="1"/>
            <p:nvPr/>
          </p:nvSpPr>
          <p:spPr>
            <a:xfrm>
              <a:off x="2638995" y="3795660"/>
              <a:ext cx="941636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Explore various possibilities for triggers and launch the attack 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77251C-9EEB-9649-BCDF-2B00D4C301AB}"/>
              </a:ext>
            </a:extLst>
          </p:cNvPr>
          <p:cNvGrpSpPr/>
          <p:nvPr/>
        </p:nvGrpSpPr>
        <p:grpSpPr>
          <a:xfrm>
            <a:off x="460088" y="4363512"/>
            <a:ext cx="11315901" cy="954107"/>
            <a:chOff x="744294" y="3775951"/>
            <a:chExt cx="11315901" cy="95410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7E95A28-35C2-274E-91E4-5930E6BB07BC}"/>
                </a:ext>
              </a:extLst>
            </p:cNvPr>
            <p:cNvSpPr txBox="1"/>
            <p:nvPr/>
          </p:nvSpPr>
          <p:spPr>
            <a:xfrm>
              <a:off x="744294" y="3795660"/>
              <a:ext cx="152518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i="1" dirty="0"/>
                <a:t>Defender</a:t>
              </a:r>
              <a:endParaRPr lang="en-US" sz="2800" dirty="0"/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E8C060E3-D593-4B4F-9081-E66DEF76A8E0}"/>
                </a:ext>
              </a:extLst>
            </p:cNvPr>
            <p:cNvSpPr/>
            <p:nvPr/>
          </p:nvSpPr>
          <p:spPr>
            <a:xfrm>
              <a:off x="2269475" y="3952609"/>
              <a:ext cx="242371" cy="20932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B514F8F-50F9-1540-8CF9-5B6153EA03CD}"/>
                </a:ext>
              </a:extLst>
            </p:cNvPr>
            <p:cNvSpPr txBox="1"/>
            <p:nvPr/>
          </p:nvSpPr>
          <p:spPr>
            <a:xfrm>
              <a:off x="2511846" y="3775951"/>
              <a:ext cx="954834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Explore various possibilities for triggers and disable them by modifying software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4992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0" dirty="0">
                <a:latin typeface="+mj-lt"/>
              </a:rPr>
              <a:t>Example of Implicit Input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Shape 223"/>
          <p:cNvSpPr txBox="1">
            <a:spLocks/>
          </p:cNvSpPr>
          <p:nvPr/>
        </p:nvSpPr>
        <p:spPr>
          <a:xfrm>
            <a:off x="417748" y="1315679"/>
            <a:ext cx="6550687" cy="3146303"/>
          </a:xfrm>
          <a:prstGeom prst="rect">
            <a:avLst/>
          </a:prstGeom>
          <a:noFill/>
          <a:ln>
            <a:noFill/>
          </a:ln>
        </p:spPr>
        <p:txBody>
          <a:bodyPr vert="horz" lIns="38100" tIns="38100" rIns="38100" bIns="38100" rtlCol="0" anchor="t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dk1"/>
              </a:buClr>
              <a:buSzPct val="55000"/>
              <a:buFont typeface="Arial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@Override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public void </a:t>
            </a:r>
            <a:r>
              <a:rPr lang="en-US" sz="140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onLocationChanged</a:t>
            </a: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(Location </a:t>
            </a:r>
            <a:r>
              <a:rPr lang="en-US" sz="140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tmpLoc</a:t>
            </a: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</a:p>
          <a:p>
            <a:pPr marL="0" indent="457200">
              <a:buFont typeface="Arial" panose="020B0604020202020204" pitchFamily="34" charset="0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location = </a:t>
            </a:r>
            <a:r>
              <a:rPr lang="en-US" sz="140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tmpLoc</a:t>
            </a: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indent="0">
              <a:buClr>
                <a:schemeClr val="dk1"/>
              </a:buClr>
              <a:buSzPct val="55000"/>
              <a:buFont typeface="Arial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double latitude = </a:t>
            </a:r>
            <a:r>
              <a:rPr lang="en-US" sz="140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location.getLatitude</a:t>
            </a: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  <a:p>
            <a:pPr marL="0" indent="0">
              <a:buClr>
                <a:schemeClr val="dk1"/>
              </a:buClr>
              <a:buSzPct val="55000"/>
              <a:buFont typeface="Arial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double longitude = </a:t>
            </a:r>
            <a:r>
              <a:rPr lang="en-US" sz="140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location.getLongitude</a:t>
            </a: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if((longitude &gt;= 62.45 &amp;&amp; longitude &lt;= 73.10) &amp;&amp; </a:t>
            </a:r>
          </a:p>
          <a:p>
            <a:pPr marL="457200" indent="457200">
              <a:buClr>
                <a:schemeClr val="dk1"/>
              </a:buClr>
              <a:buSzPct val="55000"/>
              <a:buFont typeface="Arial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(latitude &gt;= 25.14 &amp;&amp; latitude &lt;= 37.88)) {</a:t>
            </a:r>
          </a:p>
          <a:p>
            <a:pPr marL="0" indent="0">
              <a:buClr>
                <a:schemeClr val="dk1"/>
              </a:buClr>
              <a:buSzPct val="55000"/>
              <a:buFont typeface="Arial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location.setLongitude</a:t>
            </a: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location.getLongitude</a:t>
            </a: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 + 9.252);</a:t>
            </a:r>
          </a:p>
          <a:p>
            <a:pPr marL="0" indent="0">
              <a:buClr>
                <a:schemeClr val="dk1"/>
              </a:buClr>
              <a:buSzPct val="55000"/>
              <a:buFont typeface="Arial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location.setLatitude</a:t>
            </a: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location.getLatitude</a:t>
            </a: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 + 5.173);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}</a:t>
            </a:r>
          </a:p>
          <a:p>
            <a:pPr marL="0" indent="0">
              <a:buClr>
                <a:schemeClr val="dk1"/>
              </a:buClr>
              <a:buSzPct val="55000"/>
              <a:buFont typeface="Arial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...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}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05267" y="2659430"/>
            <a:ext cx="23312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malware trigger region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651577" y="2742280"/>
            <a:ext cx="5006566" cy="570541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150317" y="3323563"/>
            <a:ext cx="5545594" cy="570541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428802" y="2886711"/>
            <a:ext cx="214402" cy="2391846"/>
            <a:chOff x="428802" y="2886711"/>
            <a:chExt cx="214402" cy="2391846"/>
          </a:xfrm>
        </p:grpSpPr>
        <p:cxnSp>
          <p:nvCxnSpPr>
            <p:cNvPr id="16" name="Straight Connector 15"/>
            <p:cNvCxnSpPr/>
            <p:nvPr/>
          </p:nvCxnSpPr>
          <p:spPr>
            <a:xfrm flipH="1">
              <a:off x="428802" y="3464053"/>
              <a:ext cx="16493" cy="1814504"/>
            </a:xfrm>
            <a:prstGeom prst="line">
              <a:avLst/>
            </a:prstGeom>
            <a:ln w="3175" cmpd="sng">
              <a:solidFill>
                <a:srgbClr val="3366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45295" y="2886711"/>
              <a:ext cx="197909" cy="610333"/>
            </a:xfrm>
            <a:prstGeom prst="line">
              <a:avLst/>
            </a:prstGeom>
            <a:ln w="3175" cmpd="sng">
              <a:solidFill>
                <a:srgbClr val="3366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940066" y="3698931"/>
            <a:ext cx="201878" cy="1018779"/>
            <a:chOff x="441326" y="2886711"/>
            <a:chExt cx="201878" cy="1018779"/>
          </a:xfrm>
        </p:grpSpPr>
        <p:cxnSp>
          <p:nvCxnSpPr>
            <p:cNvPr id="27" name="Straight Connector 26"/>
            <p:cNvCxnSpPr/>
            <p:nvPr/>
          </p:nvCxnSpPr>
          <p:spPr>
            <a:xfrm flipH="1">
              <a:off x="441326" y="3464053"/>
              <a:ext cx="3970" cy="441437"/>
            </a:xfrm>
            <a:prstGeom prst="line">
              <a:avLst/>
            </a:prstGeom>
            <a:ln w="3175" cmpd="sng">
              <a:solidFill>
                <a:srgbClr val="3366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445295" y="2886711"/>
              <a:ext cx="197909" cy="610333"/>
            </a:xfrm>
            <a:prstGeom prst="line">
              <a:avLst/>
            </a:prstGeom>
            <a:ln w="3175" cmpd="sng">
              <a:solidFill>
                <a:srgbClr val="3366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/>
          <p:cNvSpPr txBox="1"/>
          <p:nvPr/>
        </p:nvSpPr>
        <p:spPr>
          <a:xfrm>
            <a:off x="651672" y="4646648"/>
            <a:ext cx="5541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Malicious Code: Corrupts the GPS location information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4338" y="5364975"/>
            <a:ext cx="3447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Condition that defines the region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5B77DA-7277-2D43-A9ED-D1175AA045AE}"/>
              </a:ext>
            </a:extLst>
          </p:cNvPr>
          <p:cNvSpPr txBox="1"/>
          <p:nvPr/>
        </p:nvSpPr>
        <p:spPr>
          <a:xfrm>
            <a:off x="3923114" y="5293056"/>
            <a:ext cx="7848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Given as a challenge problem on the DARPA APAC project to assess the capability of software analysis techniques developed through our research </a:t>
            </a:r>
          </a:p>
        </p:txBody>
      </p:sp>
    </p:spTree>
    <p:extLst>
      <p:ext uri="{BB962C8B-B14F-4D97-AF65-F5344CB8AC3E}">
        <p14:creationId xmlns:p14="http://schemas.microsoft.com/office/powerpoint/2010/main" val="3253956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FF5129-E508-0544-B62C-1C953ABB8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of Internet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93FE2C-1B22-5548-8A9A-617FABA8B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1B128C8-10CA-B647-909B-9229D3AF2B3D}"/>
              </a:ext>
            </a:extLst>
          </p:cNvPr>
          <p:cNvGrpSpPr/>
          <p:nvPr/>
        </p:nvGrpSpPr>
        <p:grpSpPr>
          <a:xfrm>
            <a:off x="737212" y="1113075"/>
            <a:ext cx="10717575" cy="2008392"/>
            <a:chOff x="1246742" y="1035957"/>
            <a:chExt cx="10717575" cy="200839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A23E92E-8051-CC45-950E-107853CB8676}"/>
                </a:ext>
              </a:extLst>
            </p:cNvPr>
            <p:cNvGrpSpPr/>
            <p:nvPr/>
          </p:nvGrpSpPr>
          <p:grpSpPr>
            <a:xfrm>
              <a:off x="1246742" y="1035957"/>
              <a:ext cx="4650771" cy="523220"/>
              <a:chOff x="1542361" y="1035957"/>
              <a:chExt cx="4650771" cy="52322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457F84B-696E-3245-A666-CBE143B3D698}"/>
                  </a:ext>
                </a:extLst>
              </p:cNvPr>
              <p:cNvSpPr txBox="1"/>
              <p:nvPr/>
            </p:nvSpPr>
            <p:spPr>
              <a:xfrm>
                <a:off x="1542361" y="1035957"/>
                <a:ext cx="14321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Internet 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7AEA481-D36D-3241-A483-233573304504}"/>
                  </a:ext>
                </a:extLst>
              </p:cNvPr>
              <p:cNvSpPr txBox="1"/>
              <p:nvPr/>
            </p:nvSpPr>
            <p:spPr>
              <a:xfrm>
                <a:off x="3833686" y="1035957"/>
                <a:ext cx="23594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Global Access </a:t>
                </a:r>
              </a:p>
            </p:txBody>
          </p:sp>
          <p:sp>
            <p:nvSpPr>
              <p:cNvPr id="7" name="Right Arrow 6">
                <a:extLst>
                  <a:ext uri="{FF2B5EF4-FFF2-40B4-BE49-F238E27FC236}">
                    <a16:creationId xmlns:a16="http://schemas.microsoft.com/office/drawing/2014/main" id="{40C88143-9ABC-984E-8B66-A695890FA38D}"/>
                  </a:ext>
                </a:extLst>
              </p:cNvPr>
              <p:cNvSpPr/>
              <p:nvPr/>
            </p:nvSpPr>
            <p:spPr>
              <a:xfrm>
                <a:off x="3160922" y="1115004"/>
                <a:ext cx="396607" cy="36512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23D34D3-B70E-AC4D-A04A-6C663A72424A}"/>
                </a:ext>
              </a:extLst>
            </p:cNvPr>
            <p:cNvGrpSpPr/>
            <p:nvPr/>
          </p:nvGrpSpPr>
          <p:grpSpPr>
            <a:xfrm>
              <a:off x="1246742" y="1778543"/>
              <a:ext cx="9574576" cy="523220"/>
              <a:chOff x="1542361" y="1871402"/>
              <a:chExt cx="9574576" cy="523220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C0A5147-3BF5-064F-86B8-AE125DC00372}"/>
                  </a:ext>
                </a:extLst>
              </p:cNvPr>
              <p:cNvSpPr txBox="1"/>
              <p:nvPr/>
            </p:nvSpPr>
            <p:spPr>
              <a:xfrm>
                <a:off x="1542361" y="1871402"/>
                <a:ext cx="23594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Global Access </a:t>
                </a:r>
              </a:p>
            </p:txBody>
          </p:sp>
          <p:sp>
            <p:nvSpPr>
              <p:cNvPr id="11" name="Right Arrow 10">
                <a:extLst>
                  <a:ext uri="{FF2B5EF4-FFF2-40B4-BE49-F238E27FC236}">
                    <a16:creationId xmlns:a16="http://schemas.microsoft.com/office/drawing/2014/main" id="{D01FB116-6D9B-704C-B23A-BF111BCE4847}"/>
                  </a:ext>
                </a:extLst>
              </p:cNvPr>
              <p:cNvSpPr/>
              <p:nvPr/>
            </p:nvSpPr>
            <p:spPr>
              <a:xfrm>
                <a:off x="3834787" y="1950449"/>
                <a:ext cx="396607" cy="36512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E8A6020-46DC-4940-8DF3-E2C5A88FF3AC}"/>
                  </a:ext>
                </a:extLst>
              </p:cNvPr>
              <p:cNvSpPr txBox="1"/>
              <p:nvPr/>
            </p:nvSpPr>
            <p:spPr>
              <a:xfrm>
                <a:off x="4470828" y="1871402"/>
                <a:ext cx="664610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Limitless possibilities for security breaches  </a:t>
                </a: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6103B31-8F5A-7D4E-BF1C-0C3E8CF8122C}"/>
                </a:ext>
              </a:extLst>
            </p:cNvPr>
            <p:cNvGrpSpPr/>
            <p:nvPr/>
          </p:nvGrpSpPr>
          <p:grpSpPr>
            <a:xfrm>
              <a:off x="1246742" y="2521129"/>
              <a:ext cx="10717575" cy="523220"/>
              <a:chOff x="1213691" y="1871402"/>
              <a:chExt cx="9186232" cy="52322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08E3C15-7C8F-3445-94E5-0CB4A1F9F15B}"/>
                  </a:ext>
                </a:extLst>
              </p:cNvPr>
              <p:cNvSpPr txBox="1"/>
              <p:nvPr/>
            </p:nvSpPr>
            <p:spPr>
              <a:xfrm>
                <a:off x="1213691" y="1871402"/>
                <a:ext cx="245584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Security Breach </a:t>
                </a:r>
              </a:p>
            </p:txBody>
          </p:sp>
          <p:sp>
            <p:nvSpPr>
              <p:cNvPr id="17" name="Right Arrow 16">
                <a:extLst>
                  <a:ext uri="{FF2B5EF4-FFF2-40B4-BE49-F238E27FC236}">
                    <a16:creationId xmlns:a16="http://schemas.microsoft.com/office/drawing/2014/main" id="{9C984436-14D2-064D-B3FB-431D2370A762}"/>
                  </a:ext>
                </a:extLst>
              </p:cNvPr>
              <p:cNvSpPr/>
              <p:nvPr/>
            </p:nvSpPr>
            <p:spPr>
              <a:xfrm>
                <a:off x="3834787" y="1950449"/>
                <a:ext cx="396607" cy="36512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0620C00-8429-104F-80BC-1A76C3EDF2CA}"/>
                  </a:ext>
                </a:extLst>
              </p:cNvPr>
              <p:cNvSpPr txBox="1"/>
              <p:nvPr/>
            </p:nvSpPr>
            <p:spPr>
              <a:xfrm>
                <a:off x="4470828" y="1871402"/>
                <a:ext cx="592909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Loss of </a:t>
                </a:r>
                <a:r>
                  <a:rPr lang="en-US" sz="2800" i="1" dirty="0"/>
                  <a:t>availability</a:t>
                </a:r>
                <a:r>
                  <a:rPr lang="en-US" sz="2800" dirty="0"/>
                  <a:t>, </a:t>
                </a:r>
                <a:r>
                  <a:rPr lang="en-US" sz="2800" i="1" dirty="0"/>
                  <a:t>confidentiality</a:t>
                </a:r>
                <a:r>
                  <a:rPr lang="en-US" sz="2800" dirty="0"/>
                  <a:t>, or </a:t>
                </a:r>
                <a:r>
                  <a:rPr lang="en-US" sz="2800" i="1" dirty="0"/>
                  <a:t>integrity </a:t>
                </a:r>
                <a:r>
                  <a:rPr lang="en-US" sz="2800" dirty="0"/>
                  <a:t>  </a:t>
                </a:r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77807B3-CE0E-AF48-967B-70B910D75435}"/>
              </a:ext>
            </a:extLst>
          </p:cNvPr>
          <p:cNvSpPr txBox="1"/>
          <p:nvPr/>
        </p:nvSpPr>
        <p:spPr>
          <a:xfrm>
            <a:off x="653299" y="3601957"/>
            <a:ext cx="3938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Examples:</a:t>
            </a:r>
          </a:p>
          <a:p>
            <a:endParaRPr lang="en-US" sz="800" dirty="0"/>
          </a:p>
          <a:p>
            <a:r>
              <a:rPr lang="en-US" dirty="0"/>
              <a:t>	</a:t>
            </a:r>
            <a:r>
              <a:rPr lang="en-US" sz="2400" dirty="0"/>
              <a:t>Loss of </a:t>
            </a:r>
            <a:r>
              <a:rPr lang="en-US" sz="2400" i="1" dirty="0"/>
              <a:t>Availability</a:t>
            </a:r>
            <a:r>
              <a:rPr lang="en-US" sz="2400" dirty="0"/>
              <a:t>:</a:t>
            </a:r>
          </a:p>
          <a:p>
            <a:r>
              <a:rPr lang="en-US" sz="2400" dirty="0"/>
              <a:t>	Loss of </a:t>
            </a:r>
            <a:r>
              <a:rPr lang="en-US" sz="2400" i="1" dirty="0"/>
              <a:t>Confidentiality</a:t>
            </a:r>
            <a:r>
              <a:rPr lang="en-US" sz="2400" dirty="0"/>
              <a:t>:</a:t>
            </a:r>
          </a:p>
          <a:p>
            <a:r>
              <a:rPr lang="en-US" sz="2400" dirty="0"/>
              <a:t>	Loss of </a:t>
            </a:r>
            <a:r>
              <a:rPr lang="en-US" sz="2400" i="1" dirty="0"/>
              <a:t>Integrity</a:t>
            </a:r>
            <a:r>
              <a:rPr lang="en-US" sz="2400" dirty="0"/>
              <a:t>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1F1CB0-ACAE-9F47-9947-D34A9FD2C754}"/>
              </a:ext>
            </a:extLst>
          </p:cNvPr>
          <p:cNvSpPr txBox="1"/>
          <p:nvPr/>
        </p:nvSpPr>
        <p:spPr>
          <a:xfrm>
            <a:off x="4531147" y="3601957"/>
            <a:ext cx="31916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/>
          </a:p>
          <a:p>
            <a:endParaRPr lang="en-US" sz="800" dirty="0"/>
          </a:p>
          <a:p>
            <a:r>
              <a:rPr lang="en-US" sz="2400" dirty="0"/>
              <a:t>Electric grids go down</a:t>
            </a:r>
          </a:p>
          <a:p>
            <a:r>
              <a:rPr lang="en-US" sz="2400" dirty="0"/>
              <a:t>Passwords are exposed</a:t>
            </a:r>
          </a:p>
          <a:p>
            <a:r>
              <a:rPr lang="en-US" sz="2400" dirty="0"/>
              <a:t>Elections are sabotaged </a:t>
            </a:r>
          </a:p>
        </p:txBody>
      </p:sp>
    </p:spTree>
    <p:extLst>
      <p:ext uri="{BB962C8B-B14F-4D97-AF65-F5344CB8AC3E}">
        <p14:creationId xmlns:p14="http://schemas.microsoft.com/office/powerpoint/2010/main" val="198049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FF5129-E508-0544-B62C-1C953ABB8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 of Software-Driven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93FE2C-1B22-5548-8A9A-617FABA8B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A23E92E-8051-CC45-950E-107853CB8676}"/>
              </a:ext>
            </a:extLst>
          </p:cNvPr>
          <p:cNvGrpSpPr/>
          <p:nvPr/>
        </p:nvGrpSpPr>
        <p:grpSpPr>
          <a:xfrm>
            <a:off x="737212" y="1144677"/>
            <a:ext cx="7659546" cy="469934"/>
            <a:chOff x="1542361" y="1067558"/>
            <a:chExt cx="7659546" cy="56177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457F84B-696E-3245-A666-CBE143B3D698}"/>
                </a:ext>
              </a:extLst>
            </p:cNvPr>
            <p:cNvSpPr txBox="1"/>
            <p:nvPr/>
          </p:nvSpPr>
          <p:spPr>
            <a:xfrm>
              <a:off x="1542361" y="1067558"/>
              <a:ext cx="25127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Use of software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7AEA481-D36D-3241-A483-233573304504}"/>
                </a:ext>
              </a:extLst>
            </p:cNvPr>
            <p:cNvSpPr txBox="1"/>
            <p:nvPr/>
          </p:nvSpPr>
          <p:spPr>
            <a:xfrm>
              <a:off x="4749054" y="1106117"/>
              <a:ext cx="44528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Efficiency and convenience   </a:t>
              </a:r>
            </a:p>
          </p:txBody>
        </p:sp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40C88143-9ABC-984E-8B66-A695890FA38D}"/>
                </a:ext>
              </a:extLst>
            </p:cNvPr>
            <p:cNvSpPr/>
            <p:nvPr/>
          </p:nvSpPr>
          <p:spPr>
            <a:xfrm>
              <a:off x="4203786" y="1186128"/>
              <a:ext cx="396607" cy="3651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23D34D3-B70E-AC4D-A04A-6C663A72424A}"/>
              </a:ext>
            </a:extLst>
          </p:cNvPr>
          <p:cNvGrpSpPr/>
          <p:nvPr/>
        </p:nvGrpSpPr>
        <p:grpSpPr>
          <a:xfrm>
            <a:off x="737211" y="1739424"/>
            <a:ext cx="11293208" cy="539494"/>
            <a:chOff x="1542360" y="1871402"/>
            <a:chExt cx="11293208" cy="64493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C0A5147-3BF5-064F-86B8-AE125DC00372}"/>
                </a:ext>
              </a:extLst>
            </p:cNvPr>
            <p:cNvSpPr txBox="1"/>
            <p:nvPr/>
          </p:nvSpPr>
          <p:spPr>
            <a:xfrm>
              <a:off x="1542360" y="1871402"/>
              <a:ext cx="26614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Use of software </a:t>
              </a:r>
            </a:p>
          </p:txBody>
        </p:sp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D01FB116-6D9B-704C-B23A-BF111BCE4847}"/>
                </a:ext>
              </a:extLst>
            </p:cNvPr>
            <p:cNvSpPr/>
            <p:nvPr/>
          </p:nvSpPr>
          <p:spPr>
            <a:xfrm>
              <a:off x="4180808" y="1980599"/>
              <a:ext cx="396607" cy="3651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E8A6020-46DC-4940-8DF3-E2C5A88FF3AC}"/>
                </a:ext>
              </a:extLst>
            </p:cNvPr>
            <p:cNvSpPr txBox="1"/>
            <p:nvPr/>
          </p:nvSpPr>
          <p:spPr>
            <a:xfrm>
              <a:off x="4749054" y="1890857"/>
              <a:ext cx="8086514" cy="625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 Software malfunction can cause catastrophic failures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77807B3-CE0E-AF48-967B-70B910D75435}"/>
              </a:ext>
            </a:extLst>
          </p:cNvPr>
          <p:cNvSpPr txBox="1"/>
          <p:nvPr/>
        </p:nvSpPr>
        <p:spPr>
          <a:xfrm>
            <a:off x="737211" y="3220333"/>
            <a:ext cx="1129320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Examples of catastrophic software failures:</a:t>
            </a:r>
          </a:p>
          <a:p>
            <a:endParaRPr lang="en-US" sz="800" dirty="0"/>
          </a:p>
          <a:p>
            <a:r>
              <a:rPr lang="en-US" dirty="0"/>
              <a:t>	</a:t>
            </a:r>
            <a:r>
              <a:rPr lang="en-US" sz="2000" dirty="0">
                <a:latin typeface="+mj-lt"/>
              </a:rPr>
              <a:t>2018-2021, Boeing 737 Max software problems, two planes crashed </a:t>
            </a:r>
          </a:p>
          <a:p>
            <a:r>
              <a:rPr lang="en-US" sz="2000" dirty="0">
                <a:latin typeface="+mj-lt"/>
              </a:rPr>
              <a:t>	2008, Heathrow terminal software failure, over 500 flights were cancelled</a:t>
            </a:r>
          </a:p>
          <a:p>
            <a:r>
              <a:rPr lang="en-US" sz="2000" dirty="0">
                <a:latin typeface="+mj-lt"/>
              </a:rPr>
              <a:t>	2004, EDS Child support system, erroneous payments costing over a billion dollars</a:t>
            </a:r>
          </a:p>
          <a:p>
            <a:r>
              <a:rPr lang="en-US" sz="2000" dirty="0">
                <a:latin typeface="+mj-lt"/>
              </a:rPr>
              <a:t>	1998, Spacecraft on mission to Mars was lost due to a missed conversion from British to metric units </a:t>
            </a:r>
          </a:p>
          <a:p>
            <a:r>
              <a:rPr lang="en-US" sz="2000" dirty="0">
                <a:latin typeface="+mj-lt"/>
              </a:rPr>
              <a:t>	1996, Ariane 5 rocket exploded due to a numerical overflow error seconds after launch</a:t>
            </a:r>
          </a:p>
          <a:p>
            <a:r>
              <a:rPr lang="en-US" sz="2000" dirty="0">
                <a:latin typeface="+mj-lt"/>
              </a:rPr>
              <a:t>	1982, Russian gas pipeline exploded due to software failure, the biggest non-nuclear explosion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FA93F4C-48D6-7F46-B71E-A60097F60314}"/>
              </a:ext>
            </a:extLst>
          </p:cNvPr>
          <p:cNvGrpSpPr/>
          <p:nvPr/>
        </p:nvGrpSpPr>
        <p:grpSpPr>
          <a:xfrm>
            <a:off x="761651" y="2317131"/>
            <a:ext cx="10206634" cy="524168"/>
            <a:chOff x="1542361" y="1066425"/>
            <a:chExt cx="10206634" cy="62661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B6ACE65-EDDA-2040-92BB-4E8F1F543134}"/>
                </a:ext>
              </a:extLst>
            </p:cNvPr>
            <p:cNvSpPr txBox="1"/>
            <p:nvPr/>
          </p:nvSpPr>
          <p:spPr>
            <a:xfrm>
              <a:off x="1542361" y="1067558"/>
              <a:ext cx="1551891" cy="625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Software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A7D87BA-E2E0-3444-9575-AF0307B7B010}"/>
                </a:ext>
              </a:extLst>
            </p:cNvPr>
            <p:cNvSpPr txBox="1"/>
            <p:nvPr/>
          </p:nvSpPr>
          <p:spPr>
            <a:xfrm>
              <a:off x="3662481" y="1066425"/>
              <a:ext cx="8086514" cy="625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Limitless possibilities for its </a:t>
              </a:r>
              <a:r>
                <a:rPr lang="en-US" sz="2800" i="1" dirty="0"/>
                <a:t>use</a:t>
              </a:r>
              <a:r>
                <a:rPr lang="en-US" sz="2800" dirty="0"/>
                <a:t> as well as </a:t>
              </a:r>
              <a:r>
                <a:rPr lang="en-US" sz="2800" i="1" dirty="0"/>
                <a:t>failures</a:t>
              </a:r>
              <a:r>
                <a:rPr lang="en-US" sz="2800" dirty="0"/>
                <a:t>   </a:t>
              </a: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509BD264-C513-6547-BC68-14E715B61D0F}"/>
                </a:ext>
              </a:extLst>
            </p:cNvPr>
            <p:cNvSpPr/>
            <p:nvPr/>
          </p:nvSpPr>
          <p:spPr>
            <a:xfrm>
              <a:off x="3094252" y="1197734"/>
              <a:ext cx="396607" cy="36512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0452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4FF0FD-7FB4-4240-91A0-D470D6393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842" y="21089"/>
            <a:ext cx="11350315" cy="1014868"/>
          </a:xfrm>
        </p:spPr>
        <p:txBody>
          <a:bodyPr/>
          <a:lstStyle/>
          <a:p>
            <a:r>
              <a:rPr lang="en-US" dirty="0"/>
              <a:t>Terminology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7DF7DB-AB79-4641-9918-B7E6A1507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816612-F761-4A4B-BF65-252229D37141}"/>
              </a:ext>
            </a:extLst>
          </p:cNvPr>
          <p:cNvSpPr txBox="1"/>
          <p:nvPr/>
        </p:nvSpPr>
        <p:spPr>
          <a:xfrm>
            <a:off x="420841" y="885131"/>
            <a:ext cx="113503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Software Vulnerability</a:t>
            </a:r>
            <a:r>
              <a:rPr lang="en-US" sz="2800" dirty="0"/>
              <a:t>: </a:t>
            </a:r>
            <a:r>
              <a:rPr lang="en-US" sz="2800" dirty="0">
                <a:latin typeface="+mj-lt"/>
              </a:rPr>
              <a:t>Code fragments that can create </a:t>
            </a:r>
            <a:r>
              <a:rPr lang="en-US" sz="2800" i="1" dirty="0">
                <a:latin typeface="+mj-lt"/>
              </a:rPr>
              <a:t>software behaviors</a:t>
            </a:r>
            <a:r>
              <a:rPr lang="en-US" sz="2800" dirty="0">
                <a:latin typeface="+mj-lt"/>
              </a:rPr>
              <a:t> that compromise safety or security of the system. Such code fragments are sometimes called </a:t>
            </a:r>
            <a:r>
              <a:rPr lang="en-US" sz="2800" i="1" dirty="0">
                <a:solidFill>
                  <a:srgbClr val="002060"/>
                </a:solidFill>
                <a:latin typeface="+mj-lt"/>
              </a:rPr>
              <a:t>malware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D8987D-7D4C-1142-A88A-A5195E0AE97E}"/>
              </a:ext>
            </a:extLst>
          </p:cNvPr>
          <p:cNvSpPr txBox="1"/>
          <p:nvPr/>
        </p:nvSpPr>
        <p:spPr>
          <a:xfrm>
            <a:off x="420842" y="2248930"/>
            <a:ext cx="11350315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Software Behavior</a:t>
            </a:r>
            <a:r>
              <a:rPr lang="en-US" sz="2800" dirty="0"/>
              <a:t>: </a:t>
            </a:r>
            <a:r>
              <a:rPr lang="en-US" sz="2800" dirty="0">
                <a:latin typeface="+mj-lt"/>
              </a:rPr>
              <a:t>The sequence of program statements executed during a single execution.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 We will use source program statements, not binary. </a:t>
            </a:r>
          </a:p>
          <a:p>
            <a:endParaRPr lang="en-US" sz="800" dirty="0">
              <a:solidFill>
                <a:srgbClr val="002060"/>
              </a:solidFill>
            </a:endParaRPr>
          </a:p>
          <a:p>
            <a:r>
              <a:rPr lang="en-US" sz="2800" dirty="0">
                <a:solidFill>
                  <a:srgbClr val="002060"/>
                </a:solidFill>
              </a:rPr>
              <a:t>Software Analysis</a:t>
            </a:r>
            <a:r>
              <a:rPr lang="en-US" sz="2800" dirty="0"/>
              <a:t>: </a:t>
            </a:r>
            <a:r>
              <a:rPr lang="en-US" sz="2800" dirty="0">
                <a:latin typeface="+mj-lt"/>
              </a:rPr>
              <a:t>Techniques to find software artifacts (example: functions) and relations/connections between the artifacts (example: call relation between functions)</a:t>
            </a:r>
          </a:p>
          <a:p>
            <a:endParaRPr lang="en-US" sz="800" dirty="0"/>
          </a:p>
          <a:p>
            <a:r>
              <a:rPr lang="en-US" sz="2800" dirty="0">
                <a:solidFill>
                  <a:srgbClr val="002060"/>
                </a:solidFill>
              </a:rPr>
              <a:t>Software Verification</a:t>
            </a:r>
            <a:r>
              <a:rPr lang="en-US" sz="2800" dirty="0"/>
              <a:t>:  </a:t>
            </a:r>
            <a:r>
              <a:rPr lang="en-US" sz="2800" dirty="0">
                <a:latin typeface="+mj-lt"/>
              </a:rPr>
              <a:t>Techniques to show that certain properties (example: a call to LOCK function is followed by a call to UNLOCK function) hold for all executions of software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900917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96DDB-2C85-244D-9D5A-52CDF2568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1544B6-C82B-684A-9A85-2BCCC39A1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77" y="852325"/>
            <a:ext cx="4680014" cy="435988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8C97A5F-AB71-0F47-AC6A-8EA9C7C3584F}"/>
              </a:ext>
            </a:extLst>
          </p:cNvPr>
          <p:cNvSpPr/>
          <p:nvPr/>
        </p:nvSpPr>
        <p:spPr>
          <a:xfrm>
            <a:off x="5472123" y="495598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Software Vulnerability: Code fragments that can create </a:t>
            </a:r>
            <a:r>
              <a:rPr lang="en-US" sz="2000" i="1" dirty="0">
                <a:solidFill>
                  <a:schemeClr val="bg1">
                    <a:lumMod val="50000"/>
                  </a:schemeClr>
                </a:solidFill>
              </a:rPr>
              <a:t>software behaviors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that compromise safety or security of the system. Such code fragments are called </a:t>
            </a:r>
            <a:r>
              <a:rPr lang="en-US" sz="2000" i="1" dirty="0">
                <a:solidFill>
                  <a:schemeClr val="bg1">
                    <a:lumMod val="50000"/>
                  </a:schemeClr>
                </a:solidFill>
              </a:rPr>
              <a:t>malware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2BE825-13D2-E145-BF91-66935671ECBE}"/>
              </a:ext>
            </a:extLst>
          </p:cNvPr>
          <p:cNvSpPr/>
          <p:nvPr/>
        </p:nvSpPr>
        <p:spPr>
          <a:xfrm>
            <a:off x="5472123" y="2339768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/>
              <a:t>Which code fragments can create </a:t>
            </a:r>
            <a:r>
              <a:rPr lang="en-US" sz="2800" i="1" dirty="0"/>
              <a:t>software behaviors</a:t>
            </a:r>
            <a:r>
              <a:rPr lang="en-US" sz="2800" dirty="0"/>
              <a:t> that compromise safety or security?</a:t>
            </a:r>
            <a:endParaRPr lang="en-US" sz="2800" i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309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859DE89-BB29-C242-9397-A653D0A51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77" y="852325"/>
            <a:ext cx="4680014" cy="435988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85A8444-086D-7E46-AD9B-D4ED078D2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Testing for the DBZ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C63C3F-E745-294E-8915-566910418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2107659-7A4B-F644-AAA2-39AC45D0A07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94720" y="4602126"/>
            <a:ext cx="338328" cy="338328"/>
          </a:xfrm>
          <a:prstGeom prst="rect">
            <a:avLst/>
          </a:prstGeom>
        </p:spPr>
      </p:pic>
      <p:sp>
        <p:nvSpPr>
          <p:cNvPr id="17" name="Up Arrow 16">
            <a:extLst>
              <a:ext uri="{FF2B5EF4-FFF2-40B4-BE49-F238E27FC236}">
                <a16:creationId xmlns:a16="http://schemas.microsoft.com/office/drawing/2014/main" id="{8A7D2908-B405-0348-8485-05017539F403}"/>
              </a:ext>
            </a:extLst>
          </p:cNvPr>
          <p:cNvSpPr/>
          <p:nvPr/>
        </p:nvSpPr>
        <p:spPr>
          <a:xfrm rot="16200000">
            <a:off x="3242745" y="4537668"/>
            <a:ext cx="364520" cy="467244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D2DF422-2BCA-814A-AEAC-AD755C7BA87D}"/>
              </a:ext>
            </a:extLst>
          </p:cNvPr>
          <p:cNvSpPr/>
          <p:nvPr/>
        </p:nvSpPr>
        <p:spPr>
          <a:xfrm>
            <a:off x="3646606" y="4571122"/>
            <a:ext cx="4076063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latin typeface="+mj-lt"/>
              </a:rPr>
              <a:t>Division-by-Zero (DBZ) Vulnerability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BCCE5-75E4-684E-9C97-BC62C9B316E5}"/>
              </a:ext>
            </a:extLst>
          </p:cNvPr>
          <p:cNvSpPr/>
          <p:nvPr/>
        </p:nvSpPr>
        <p:spPr>
          <a:xfrm>
            <a:off x="6203565" y="2431585"/>
            <a:ext cx="4680013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01600" indent="0" algn="ctr">
              <a:buNone/>
            </a:pPr>
            <a:r>
              <a:rPr lang="en-US" sz="2800" kern="0" dirty="0">
                <a:latin typeface="+mj-lt"/>
              </a:rPr>
              <a:t>About a </a:t>
            </a:r>
            <a:r>
              <a:rPr lang="en-US" sz="2800" i="1" kern="0" dirty="0">
                <a:latin typeface="+mj-lt"/>
              </a:rPr>
              <a:t>trillion</a:t>
            </a:r>
            <a:r>
              <a:rPr lang="en-US" sz="2800" kern="0" dirty="0">
                <a:latin typeface="+mj-lt"/>
              </a:rPr>
              <a:t> </a:t>
            </a:r>
            <a:r>
              <a:rPr lang="en-US" sz="2800" i="1" kern="0" dirty="0">
                <a:latin typeface="+mj-lt"/>
              </a:rPr>
              <a:t>test</a:t>
            </a:r>
            <a:r>
              <a:rPr lang="en-US" sz="2800" kern="0" dirty="0">
                <a:latin typeface="+mj-lt"/>
              </a:rPr>
              <a:t> </a:t>
            </a:r>
            <a:r>
              <a:rPr lang="en-US" sz="2800" i="1" kern="0" dirty="0">
                <a:latin typeface="+mj-lt"/>
              </a:rPr>
              <a:t>runs </a:t>
            </a:r>
            <a:r>
              <a:rPr lang="en-US" sz="2800" kern="0" dirty="0">
                <a:latin typeface="+mj-lt"/>
              </a:rPr>
              <a:t>to detect the DBZ vulnerability with probability 0.9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7EA218-1B71-C344-8155-BF61AEE1552A}"/>
              </a:ext>
            </a:extLst>
          </p:cNvPr>
          <p:cNvSpPr/>
          <p:nvPr/>
        </p:nvSpPr>
        <p:spPr>
          <a:xfrm>
            <a:off x="953311" y="5707999"/>
            <a:ext cx="10817846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The challenge is to test as little as possible, test less but test smarter.</a:t>
            </a:r>
          </a:p>
        </p:txBody>
      </p:sp>
    </p:spTree>
    <p:extLst>
      <p:ext uri="{BB962C8B-B14F-4D97-AF65-F5344CB8AC3E}">
        <p14:creationId xmlns:p14="http://schemas.microsoft.com/office/powerpoint/2010/main" val="2960465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96DDB-2C85-244D-9D5A-52CDF2568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1544B6-C82B-684A-9A85-2BCCC39A1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77" y="852325"/>
            <a:ext cx="4680014" cy="435988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42BE825-13D2-E145-BF91-66935671ECBE}"/>
              </a:ext>
            </a:extLst>
          </p:cNvPr>
          <p:cNvSpPr/>
          <p:nvPr/>
        </p:nvSpPr>
        <p:spPr>
          <a:xfrm>
            <a:off x="5472122" y="2339768"/>
            <a:ext cx="652937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How many behaviors can this </a:t>
            </a:r>
            <a:r>
              <a:rPr lang="en-US" sz="2800" i="1" dirty="0"/>
              <a:t>software produce? </a:t>
            </a:r>
          </a:p>
          <a:p>
            <a:endParaRPr lang="en-US" sz="800" i="1" dirty="0"/>
          </a:p>
          <a:p>
            <a:r>
              <a:rPr lang="en-US" sz="2800" dirty="0"/>
              <a:t>Are there any behaviors that compromise safety or security?</a:t>
            </a:r>
            <a:endParaRPr lang="en-US" sz="2800" i="1" dirty="0">
              <a:solidFill>
                <a:srgbClr val="00206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A6ACE4-D8FB-3241-B9DD-17726F381D46}"/>
              </a:ext>
            </a:extLst>
          </p:cNvPr>
          <p:cNvSpPr/>
          <p:nvPr/>
        </p:nvSpPr>
        <p:spPr>
          <a:xfrm>
            <a:off x="5503926" y="345349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Software Behavior: The sequence of program statements executed during a single execution. We will use source program statements, not binary. </a:t>
            </a:r>
          </a:p>
        </p:txBody>
      </p:sp>
    </p:spTree>
    <p:extLst>
      <p:ext uri="{BB962C8B-B14F-4D97-AF65-F5344CB8AC3E}">
        <p14:creationId xmlns:p14="http://schemas.microsoft.com/office/powerpoint/2010/main" val="1779180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96DDB-2C85-244D-9D5A-52CDF2568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1544B6-C82B-684A-9A85-2BCCC39A1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77" y="852325"/>
            <a:ext cx="4680014" cy="435988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BA6ACE4-D8FB-3241-B9DD-17726F381D46}"/>
              </a:ext>
            </a:extLst>
          </p:cNvPr>
          <p:cNvSpPr/>
          <p:nvPr/>
        </p:nvSpPr>
        <p:spPr>
          <a:xfrm>
            <a:off x="5503926" y="345349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Software Behavior: The sequence of program statements executed during a single execution. We will use source program statements, not binary.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AA4679-18D0-1A47-98CF-3FF32504AB97}"/>
              </a:ext>
            </a:extLst>
          </p:cNvPr>
          <p:cNvSpPr txBox="1"/>
          <p:nvPr/>
        </p:nvSpPr>
        <p:spPr>
          <a:xfrm>
            <a:off x="5503926" y="1600201"/>
            <a:ext cx="6497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Is the sequence of program statements a possible behavior?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EAE4E-BF5D-5C4A-8AC8-D536ADFA8E7E}"/>
              </a:ext>
            </a:extLst>
          </p:cNvPr>
          <p:cNvSpPr txBox="1"/>
          <p:nvPr/>
        </p:nvSpPr>
        <p:spPr>
          <a:xfrm>
            <a:off x="6096001" y="2214563"/>
            <a:ext cx="4680014" cy="1964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lphaLcPeriod"/>
            </a:pPr>
            <a:r>
              <a:rPr lang="en-US" sz="2800" dirty="0"/>
              <a:t>3, 4, 5, 8, 9, 10, 15, 17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eriod"/>
            </a:pPr>
            <a:r>
              <a:rPr lang="en-US" sz="2800" dirty="0"/>
              <a:t>3, 4, 5, 8, 9, 10, 17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eriod"/>
            </a:pPr>
            <a:r>
              <a:rPr lang="en-US" sz="2800" dirty="0"/>
              <a:t>3, 4, 5, 6, 8, 9, 12, 17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893EEE-4220-7543-AC1F-10B6BD7359DA}"/>
              </a:ext>
            </a:extLst>
          </p:cNvPr>
          <p:cNvSpPr txBox="1"/>
          <p:nvPr/>
        </p:nvSpPr>
        <p:spPr>
          <a:xfrm>
            <a:off x="5503926" y="4402913"/>
            <a:ext cx="6497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sequences above, is there a behavior that compromises safety or security? If so, how?</a:t>
            </a:r>
          </a:p>
        </p:txBody>
      </p:sp>
    </p:spTree>
    <p:extLst>
      <p:ext uri="{BB962C8B-B14F-4D97-AF65-F5344CB8AC3E}">
        <p14:creationId xmlns:p14="http://schemas.microsoft.com/office/powerpoint/2010/main" val="320012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96DDB-2C85-244D-9D5A-52CDF2568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B3B20-CC52-4CD8-891A-1FEA1205BD2C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1544B6-C82B-684A-9A85-2BCCC39A1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77" y="852325"/>
            <a:ext cx="4680014" cy="435988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8F744A9-5D04-7546-B456-B03A799A6948}"/>
              </a:ext>
            </a:extLst>
          </p:cNvPr>
          <p:cNvSpPr/>
          <p:nvPr/>
        </p:nvSpPr>
        <p:spPr>
          <a:xfrm>
            <a:off x="5734050" y="390660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Software Analysis: Techniques to find software artifacts (example: functions) and relations/connections between the artifacts (example: call relation between functions)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863F91-61CF-EE48-AC02-F47DD6812C1F}"/>
              </a:ext>
            </a:extLst>
          </p:cNvPr>
          <p:cNvSpPr txBox="1"/>
          <p:nvPr/>
        </p:nvSpPr>
        <p:spPr>
          <a:xfrm>
            <a:off x="5734050" y="1900238"/>
            <a:ext cx="44525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Can </a:t>
            </a:r>
            <a:r>
              <a:rPr lang="en-US" sz="2800" dirty="0">
                <a:solidFill>
                  <a:srgbClr val="002060"/>
                </a:solidFill>
                <a:latin typeface="Courier" pitchFamily="2" charset="0"/>
              </a:rPr>
              <a:t>d</a:t>
            </a:r>
            <a:r>
              <a:rPr lang="en-US" sz="2800" dirty="0"/>
              <a:t> be 0 at line 17?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42946-08AC-794E-97E1-B79D26C3B8CA}"/>
              </a:ext>
            </a:extLst>
          </p:cNvPr>
          <p:cNvSpPr txBox="1"/>
          <p:nvPr/>
        </p:nvSpPr>
        <p:spPr>
          <a:xfrm>
            <a:off x="5607844" y="2917373"/>
            <a:ext cx="6348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Software analysis is needed to determine which program statements are relevant to make d equal to zero. </a:t>
            </a:r>
          </a:p>
        </p:txBody>
      </p:sp>
    </p:spTree>
    <p:extLst>
      <p:ext uri="{BB962C8B-B14F-4D97-AF65-F5344CB8AC3E}">
        <p14:creationId xmlns:p14="http://schemas.microsoft.com/office/powerpoint/2010/main" val="41832831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38751</TotalTime>
  <Words>1093</Words>
  <Application>Microsoft Macintosh PowerPoint</Application>
  <PresentationFormat>Widescreen</PresentationFormat>
  <Paragraphs>133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Consolas</vt:lpstr>
      <vt:lpstr>Courier</vt:lpstr>
      <vt:lpstr>Courier New</vt:lpstr>
      <vt:lpstr>Merriweather Sans</vt:lpstr>
      <vt:lpstr>simple-light-2</vt:lpstr>
      <vt:lpstr>PowerPoint Presentation</vt:lpstr>
      <vt:lpstr>Challenge of Internet</vt:lpstr>
      <vt:lpstr>Safety of Software-Driven Systems</vt:lpstr>
      <vt:lpstr>Terminology </vt:lpstr>
      <vt:lpstr>PowerPoint Presentation</vt:lpstr>
      <vt:lpstr>Testing for the DBZ</vt:lpstr>
      <vt:lpstr>PowerPoint Presentation</vt:lpstr>
      <vt:lpstr>PowerPoint Presentation</vt:lpstr>
      <vt:lpstr>PowerPoint Presentation</vt:lpstr>
      <vt:lpstr>PowerPoint Presentation</vt:lpstr>
      <vt:lpstr>Cybersecurity vs. Safety of Software Systems</vt:lpstr>
      <vt:lpstr>Malicious intent or developer’s error?</vt:lpstr>
      <vt:lpstr>Bug or Malware? </vt:lpstr>
      <vt:lpstr>Trigger and Threat Modeling</vt:lpstr>
      <vt:lpstr>Example of Implicit Input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Santhanam, Ganesh R [E CPE]</dc:creator>
  <cp:lastModifiedBy>Sharwan Ram, Sharwan Ram [E CPE]</cp:lastModifiedBy>
  <cp:revision>2146</cp:revision>
  <cp:lastPrinted>2017-03-09T05:22:22Z</cp:lastPrinted>
  <dcterms:created xsi:type="dcterms:W3CDTF">2016-08-15T15:08:51Z</dcterms:created>
  <dcterms:modified xsi:type="dcterms:W3CDTF">2022-01-27T00:35:13Z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1033-10.1.0.5672</vt:lpwstr>
  </property>
</Properties>
</file>